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86D-08FA-4327-8409-889D7AE91D2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FD17-AFC7-4A2B-8BD6-C76A04976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86D-08FA-4327-8409-889D7AE91D2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FD17-AFC7-4A2B-8BD6-C76A04976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86D-08FA-4327-8409-889D7AE91D2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FD17-AFC7-4A2B-8BD6-C76A04976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86D-08FA-4327-8409-889D7AE91D2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FD17-AFC7-4A2B-8BD6-C76A04976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86D-08FA-4327-8409-889D7AE91D2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FD17-AFC7-4A2B-8BD6-C76A04976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86D-08FA-4327-8409-889D7AE91D2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FD17-AFC7-4A2B-8BD6-C76A04976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86D-08FA-4327-8409-889D7AE91D2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FD17-AFC7-4A2B-8BD6-C76A04976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86D-08FA-4327-8409-889D7AE91D2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FD17-AFC7-4A2B-8BD6-C76A04976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86D-08FA-4327-8409-889D7AE91D2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FD17-AFC7-4A2B-8BD6-C76A04976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86D-08FA-4327-8409-889D7AE91D2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FD17-AFC7-4A2B-8BD6-C76A04976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7786D-08FA-4327-8409-889D7AE91D2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AFD17-AFC7-4A2B-8BD6-C76A04976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7786D-08FA-4327-8409-889D7AE91D2E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AFD17-AFC7-4A2B-8BD6-C76A04976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aphaelbiography.com/images/Raphael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5934670"/>
            <a:ext cx="59170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/>
                <a:latin typeface="Algerian" pitchFamily="82" charset="0"/>
              </a:rPr>
              <a:t>Raphael Sanzio</a:t>
            </a:r>
            <a:endParaRPr lang="en-US" sz="5400" b="1" u="sng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/>
              <a:latin typeface="Algerian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5400" y="0"/>
            <a:ext cx="403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lgerian" pitchFamily="82" charset="0"/>
              </a:rPr>
              <a:t>  By: Salvador Perez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Algerian" pitchFamily="82" charset="0"/>
              </a:rPr>
              <a:t>         &amp; Austin Adams</a:t>
            </a:r>
            <a:endParaRPr lang="en-US" sz="2800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47000">
              <a:srgbClr val="156B13">
                <a:alpha val="92000"/>
              </a:srgbClr>
            </a:gs>
            <a:gs pos="82000">
              <a:srgbClr val="156B13">
                <a:alpha val="92000"/>
              </a:srgb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45269" y="0"/>
            <a:ext cx="24593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ritannic Bold" pitchFamily="34" charset="0"/>
              </a:rPr>
              <a:t>Life…</a:t>
            </a:r>
            <a:endParaRPr 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ritannic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524000"/>
            <a:ext cx="891540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4000" dirty="0" smtClean="0">
                <a:latin typeface="Berlin Sans FB Demi" pitchFamily="34" charset="0"/>
              </a:rPr>
              <a:t>Born March 28</a:t>
            </a:r>
            <a:r>
              <a:rPr lang="en-US" sz="4000" baseline="30000" dirty="0" smtClean="0">
                <a:latin typeface="Berlin Sans FB Demi" pitchFamily="34" charset="0"/>
              </a:rPr>
              <a:t>th</a:t>
            </a:r>
            <a:r>
              <a:rPr lang="en-US" sz="4000" dirty="0">
                <a:latin typeface="Berlin Sans FB Demi" pitchFamily="34" charset="0"/>
              </a:rPr>
              <a:t> </a:t>
            </a:r>
            <a:r>
              <a:rPr lang="en-US" sz="4000" dirty="0" smtClean="0">
                <a:latin typeface="Berlin Sans FB Demi" pitchFamily="34" charset="0"/>
              </a:rPr>
              <a:t>, or April 6</a:t>
            </a:r>
            <a:r>
              <a:rPr lang="en-US" sz="4000" baseline="30000" dirty="0" smtClean="0">
                <a:latin typeface="Berlin Sans FB Demi" pitchFamily="34" charset="0"/>
              </a:rPr>
              <a:t>th</a:t>
            </a:r>
            <a:r>
              <a:rPr lang="en-US" sz="4000" dirty="0">
                <a:latin typeface="Berlin Sans FB Demi" pitchFamily="34" charset="0"/>
              </a:rPr>
              <a:t> </a:t>
            </a:r>
            <a:r>
              <a:rPr lang="en-US" sz="4000" dirty="0" smtClean="0">
                <a:latin typeface="Berlin Sans FB Demi" pitchFamily="34" charset="0"/>
              </a:rPr>
              <a:t>1483 in Italy 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>
                <a:latin typeface="Berlin Sans FB Demi" pitchFamily="34" charset="0"/>
              </a:rPr>
              <a:t> </a:t>
            </a:r>
            <a:r>
              <a:rPr lang="en-US" sz="4000" dirty="0" smtClean="0">
                <a:latin typeface="Berlin Sans FB Demi" pitchFamily="34" charset="0"/>
              </a:rPr>
              <a:t>Birth name Raffaello Sanzio da Urbino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>
                <a:latin typeface="Berlin Sans FB Demi" pitchFamily="34" charset="0"/>
              </a:rPr>
              <a:t> </a:t>
            </a:r>
            <a:r>
              <a:rPr lang="en-US" sz="4000" dirty="0" smtClean="0">
                <a:latin typeface="Berlin Sans FB Demi" pitchFamily="34" charset="0"/>
              </a:rPr>
              <a:t>Death April 6</a:t>
            </a:r>
            <a:r>
              <a:rPr lang="en-US" sz="4000" baseline="30000" dirty="0" smtClean="0">
                <a:latin typeface="Berlin Sans FB Demi" pitchFamily="34" charset="0"/>
              </a:rPr>
              <a:t>th</a:t>
            </a:r>
            <a:r>
              <a:rPr lang="en-US" sz="4000" dirty="0" smtClean="0">
                <a:latin typeface="Berlin Sans FB Demi" pitchFamily="34" charset="0"/>
              </a:rPr>
              <a:t> 1520 by fever of…  “Over dose of love”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>
                <a:latin typeface="Berlin Sans FB Demi" pitchFamily="34" charset="0"/>
              </a:rPr>
              <a:t> </a:t>
            </a:r>
            <a:r>
              <a:rPr lang="en-US" sz="4000" dirty="0" smtClean="0">
                <a:latin typeface="Berlin Sans FB Demi" pitchFamily="34" charset="0"/>
              </a:rPr>
              <a:t>Was an orphan at age 11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>
                <a:latin typeface="Berlin Sans FB Demi" pitchFamily="34" charset="0"/>
              </a:rPr>
              <a:t> </a:t>
            </a:r>
            <a:r>
              <a:rPr lang="en-US" sz="4000" dirty="0" smtClean="0">
                <a:latin typeface="Berlin Sans FB Demi" pitchFamily="34" charset="0"/>
              </a:rPr>
              <a:t>Became famous for his Art</a:t>
            </a:r>
          </a:p>
          <a:p>
            <a:endParaRPr lang="en-US" sz="3200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log.acumenfund.org/wp-content/uploads/2010/10/raphael_school_of_athe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72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Most famous painting is “The School of Athens” 1509</a:t>
            </a:r>
          </a:p>
          <a:p>
            <a:r>
              <a:rPr lang="en-US" sz="3600" b="1" dirty="0" smtClean="0">
                <a:solidFill>
                  <a:srgbClr val="FFFF00"/>
                </a:solidFill>
              </a:rPr>
              <a:t>Made of moist pasture </a:t>
            </a:r>
          </a:p>
          <a:p>
            <a:r>
              <a:rPr lang="en-US" sz="3600" b="1" dirty="0" smtClean="0">
                <a:solidFill>
                  <a:srgbClr val="FFFF00"/>
                </a:solidFill>
              </a:rPr>
              <a:t>The painting shows Plato and Aristotle with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FFFF00"/>
                </a:solidFill>
              </a:rPr>
              <a:t>     other philosophers.</a:t>
            </a:r>
          </a:p>
          <a:p>
            <a:r>
              <a:rPr lang="en-US" sz="3600" b="1" dirty="0" smtClean="0">
                <a:solidFill>
                  <a:srgbClr val="FFFF00"/>
                </a:solidFill>
              </a:rPr>
              <a:t>Also know for painting mother of Jesus, and Madonna 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0"/>
            <a:ext cx="71901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The school of Athens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judaica-art.com/images/uploads/Raphael%20Sanzio/madonna-and-child-the-tempi-madonna-bor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14600" cy="3790017"/>
          </a:xfrm>
          <a:prstGeom prst="rect">
            <a:avLst/>
          </a:prstGeom>
          <a:noFill/>
        </p:spPr>
      </p:pic>
      <p:pic>
        <p:nvPicPr>
          <p:cNvPr id="1026" name="Picture 2" descr="https://encrypted-tbn2.google.com/images?q=tbn:ANd9GcSdoaEs5ZjHX2dR_qksT7dhyNd8sj6gsTxSs2kiAj713MbbEI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0"/>
            <a:ext cx="3276600" cy="3733800"/>
          </a:xfrm>
          <a:prstGeom prst="rect">
            <a:avLst/>
          </a:prstGeom>
          <a:noFill/>
        </p:spPr>
      </p:pic>
      <p:pic>
        <p:nvPicPr>
          <p:cNvPr id="1028" name="Picture 4" descr="https://encrypted-tbn0.google.com/images?q=tbn:ANd9GcQ2ymylOkxE7TktSujhEBovRIf6LPvZ1vovxClb-nx_-CM3duN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267200"/>
            <a:ext cx="3657600" cy="2590800"/>
          </a:xfrm>
          <a:prstGeom prst="rect">
            <a:avLst/>
          </a:prstGeom>
          <a:noFill/>
        </p:spPr>
      </p:pic>
      <p:pic>
        <p:nvPicPr>
          <p:cNvPr id="1030" name="Picture 6" descr="https://encrypted-tbn0.google.com/images?q=tbn:ANd9GcTibG6P3ECZDnC1CTo_0dr-oMjtfaePdShaJ0qK-dNjv-ciEhYxh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0"/>
            <a:ext cx="2667000" cy="3789184"/>
          </a:xfrm>
          <a:prstGeom prst="rect">
            <a:avLst/>
          </a:prstGeom>
          <a:noFill/>
        </p:spPr>
      </p:pic>
      <p:pic>
        <p:nvPicPr>
          <p:cNvPr id="1032" name="Picture 8" descr="https://encrypted-tbn0.google.com/images?q=tbn:ANd9GcQ2ymylOkxE7TktSujhEBovRIf6LPvZ1vovxClb-nx_-CM3duN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91000"/>
            <a:ext cx="4059115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1508 Raphael was called to Rome by Pope Julius II and commissioned to execute frescoes in four small rooms of the Vatican </a:t>
            </a:r>
            <a:r>
              <a:rPr lang="en-US" dirty="0" smtClean="0"/>
              <a:t>Palace</a:t>
            </a:r>
          </a:p>
          <a:p>
            <a:r>
              <a:rPr lang="en-US" dirty="0" smtClean="0"/>
              <a:t>It is considered by many to be the most popular of all Raphael </a:t>
            </a:r>
            <a:r>
              <a:rPr lang="en-US" dirty="0" smtClean="0"/>
              <a:t>Madonna's, </a:t>
            </a:r>
            <a:r>
              <a:rPr lang="en-US" dirty="0" smtClean="0"/>
              <a:t>and was probably painted for Pope Leo X, or one of the Medici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paintings connected to humanism</a:t>
            </a:r>
          </a:p>
          <a:p>
            <a:r>
              <a:rPr lang="en-US" dirty="0" smtClean="0"/>
              <a:t>Lots of his work was influenced by Leonardo</a:t>
            </a:r>
          </a:p>
          <a:p>
            <a:r>
              <a:rPr lang="en-US" i="1" dirty="0" smtClean="0"/>
              <a:t>The Transfiguration of Christ</a:t>
            </a:r>
            <a:r>
              <a:rPr lang="en-US" dirty="0" smtClean="0"/>
              <a:t> is the final work of Raphael's life, and is believed to have been unfinished</a:t>
            </a:r>
            <a:endParaRPr lang="en-US" dirty="0"/>
          </a:p>
        </p:txBody>
      </p:sp>
      <p:pic>
        <p:nvPicPr>
          <p:cNvPr id="17410" name="Picture 2" descr="http://robinurton.com/history/Renaissance/RaphLunat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9069" y="3810000"/>
            <a:ext cx="4995332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186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Other facts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Austin</cp:lastModifiedBy>
  <cp:revision>7</cp:revision>
  <dcterms:created xsi:type="dcterms:W3CDTF">2012-01-25T13:59:15Z</dcterms:created>
  <dcterms:modified xsi:type="dcterms:W3CDTF">2012-01-25T23:01:41Z</dcterms:modified>
</cp:coreProperties>
</file>